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6" r:id="rId4"/>
    <p:sldId id="277" r:id="rId5"/>
    <p:sldId id="274" r:id="rId6"/>
    <p:sldId id="275" r:id="rId7"/>
    <p:sldId id="281" r:id="rId8"/>
    <p:sldId id="282" r:id="rId9"/>
    <p:sldId id="283" r:id="rId10"/>
    <p:sldId id="261" r:id="rId11"/>
    <p:sldId id="260" r:id="rId12"/>
    <p:sldId id="278" r:id="rId13"/>
    <p:sldId id="285" r:id="rId14"/>
    <p:sldId id="279" r:id="rId15"/>
    <p:sldId id="280" r:id="rId16"/>
    <p:sldId id="288" r:id="rId17"/>
    <p:sldId id="289" r:id="rId18"/>
    <p:sldId id="290" r:id="rId19"/>
    <p:sldId id="291" r:id="rId20"/>
    <p:sldId id="292" r:id="rId21"/>
    <p:sldId id="28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2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pull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23928" y="5085184"/>
            <a:ext cx="4464496" cy="792088"/>
          </a:xfrm>
        </p:spPr>
        <p:txBody>
          <a:bodyPr>
            <a:noAutofit/>
          </a:bodyPr>
          <a:lstStyle/>
          <a:p>
            <a:pPr algn="r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Аргучинская  о. а.</a:t>
            </a:r>
            <a:b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дополнительного образования МАОУ до «</a:t>
            </a:r>
            <a:r>
              <a:rPr lang="ru-RU" sz="1800" b="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Цо</a:t>
            </a:r>
            <a:r>
              <a:rPr lang="ru-RU" sz="1200" b="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800" b="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ru-RU" sz="1800" b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1800" b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980728"/>
            <a:ext cx="8291157" cy="3714204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alt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altLang="ru-RU" sz="4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Вариативный характер оценки образовательных </a:t>
            </a:r>
            <a:r>
              <a:rPr lang="ru-RU" altLang="ru-RU" sz="4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</a:t>
            </a:r>
          </a:p>
          <a:p>
            <a:pPr algn="ctr"/>
            <a:r>
              <a:rPr lang="ru-RU" altLang="ru-RU" sz="4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4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системе ДО</a:t>
            </a:r>
            <a:r>
              <a:rPr lang="ru-RU" altLang="ru-RU" sz="4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ctr"/>
            <a:r>
              <a:rPr lang="ru-RU" altLang="ru-RU" sz="4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4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4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оценочных материалов </a:t>
            </a:r>
            <a:endParaRPr lang="ru-RU" altLang="ru-RU" sz="4000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sz="4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altLang="ru-RU" sz="4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разработке ДООП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17887041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Объект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5982715"/>
              </p:ext>
            </p:extLst>
          </p:nvPr>
        </p:nvGraphicFramePr>
        <p:xfrm>
          <a:off x="1404623" y="1270575"/>
          <a:ext cx="6107430" cy="34989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4340"/>
                <a:gridCol w="1389380"/>
                <a:gridCol w="585470"/>
                <a:gridCol w="528320"/>
                <a:gridCol w="528320"/>
                <a:gridCol w="528320"/>
                <a:gridCol w="528320"/>
                <a:gridCol w="528320"/>
                <a:gridCol w="528320"/>
                <a:gridCol w="528320"/>
              </a:tblGrid>
              <a:tr h="0"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400" u="sng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</a:t>
                      </a:r>
                      <a:r>
                        <a:rPr lang="ru-RU" sz="1400" u="sng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п.п</a:t>
                      </a:r>
                      <a:r>
                        <a:rPr lang="ru-RU" sz="1400" u="sng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ctr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400" u="sng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Ф.И. обучающегося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400" u="sng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u="sng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u="sng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u="sng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u="sng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u="sng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u="sng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u="sng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200" u="sng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200" u="none" strike="noStrike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2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2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2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200" u="none" strike="noStrike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200" u="none" strike="noStrike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200" u="none" strike="noStrike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200" u="none" strike="noStrike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200" u="none" strike="noStrike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200" u="sng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200" u="none" strike="noStrike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200" u="none" strike="noStrike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200" u="none" strike="noStrike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2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2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200" u="none" strike="noStrike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200" u="none" strike="noStrike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200" u="none" strike="noStrike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200" u="none" strike="noStrike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200" u="sng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200" u="none" strike="noStrike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200" u="none" strike="noStrike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200" u="none" strike="noStrike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200" u="none" strike="noStrike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2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200" u="none" strike="noStrike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200" u="none" strike="noStrike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200" u="none" strike="noStrike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200" u="none" strike="noStrike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200" u="sng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200" u="none" strike="noStrike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200" u="none" strike="noStrike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200" u="none" strike="noStrike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200" u="none" strike="noStrike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200" u="none" strike="noStrike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2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200" u="none" strike="noStrike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200" u="none" strike="noStrike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200" u="none" strike="noStrike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200" u="sng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200" u="none" strike="noStrike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200" u="none" strike="noStrike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200" u="none" strike="noStrike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200" u="none" strike="noStrike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200" u="none" strike="noStrike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2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200" u="none" strike="noStrike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200" u="none" strike="noStrike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200" u="none" strike="noStrike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200" u="sng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200" u="none" strike="noStrike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200" u="none" strike="noStrike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200" u="none" strike="noStrike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200" u="none" strike="noStrike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200" u="none" strike="noStrike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2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2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200" u="none" strike="noStrike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200" u="none" strike="noStrike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200" u="sng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200" u="none" strike="noStrike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200" u="none" strike="noStrike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200" u="none" strike="noStrike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200" u="none" strike="noStrike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200" u="none" strike="noStrike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200" u="none" strike="noStrike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2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200" u="none" strike="noStrike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200" u="none" strike="noStrike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200" u="sng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200" u="none" strike="noStrike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200" u="none" strike="noStrike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200" u="none" strike="noStrike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200" u="none" strike="noStrike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200" u="none" strike="noStrike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200" u="none" strike="noStrike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2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2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200" u="none" strike="noStrike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200" u="sng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200" u="none" strike="noStrike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200" u="none" strike="noStrike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200" u="none" strike="noStrike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200" u="none" strike="noStrike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200" u="none" strike="noStrike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200" u="none" strike="noStrike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200" u="none" strike="noStrike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2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200" u="none" strike="noStrike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200" u="sng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200" u="none" strike="noStrike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200" u="none" strike="noStrike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200" u="none" strike="noStrike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200" u="none" strike="noStrike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200" u="none" strike="noStrike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200" u="none" strike="noStrike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200" u="none" strike="noStrike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2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200" u="none" strike="noStrike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200" u="sng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200" u="none" strike="noStrike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200" u="none" strike="noStrike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200" u="none" strike="noStrike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200" u="none" strike="noStrike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200" u="none" strike="noStrike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200" u="none" strike="noStrike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200" u="none" strike="noStrike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2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2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200" u="sng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2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200" u="none" strike="noStrike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200" u="none" strike="noStrike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200" u="none" strike="noStrike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200" u="none" strike="noStrike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200" u="none" strike="noStrike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200" u="none" strike="noStrike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200" u="none" strike="noStrike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2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1952396" y="822495"/>
            <a:ext cx="5011885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292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292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292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292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292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292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292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292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292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381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92225" algn="l"/>
              </a:tabLst>
            </a:pPr>
            <a:r>
              <a:rPr kumimoji="0" lang="ru-RU" altLang="ru-RU" sz="2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Анализ освоения темы занятия</a:t>
            </a:r>
            <a:endParaRPr kumimoji="0" lang="ru-RU" altLang="ru-RU" sz="2400" b="1" i="0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</a:endParaRPr>
          </a:p>
        </p:txBody>
      </p:sp>
      <p:sp>
        <p:nvSpPr>
          <p:cNvPr id="15" name="7-конечная звезда 14"/>
          <p:cNvSpPr/>
          <p:nvPr/>
        </p:nvSpPr>
        <p:spPr>
          <a:xfrm>
            <a:off x="1475656" y="5390139"/>
            <a:ext cx="390525" cy="28575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6" name="6-конечная звезда 15"/>
          <p:cNvSpPr/>
          <p:nvPr/>
        </p:nvSpPr>
        <p:spPr>
          <a:xfrm>
            <a:off x="1490824" y="5726530"/>
            <a:ext cx="276225" cy="304800"/>
          </a:xfrm>
          <a:prstGeom prst="star6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7" name="6-конечная звезда 16"/>
          <p:cNvSpPr/>
          <p:nvPr/>
        </p:nvSpPr>
        <p:spPr>
          <a:xfrm>
            <a:off x="5606985" y="5294889"/>
            <a:ext cx="457200" cy="381000"/>
          </a:xfrm>
          <a:prstGeom prst="star6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952396" y="5405345"/>
            <a:ext cx="237885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Усвоил материал хорошо</a:t>
            </a:r>
            <a:endParaRPr lang="ru-RU" sz="16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979712" y="5709653"/>
            <a:ext cx="305590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Усвоил материал с затруднением</a:t>
            </a:r>
            <a:endParaRPr lang="ru-RU" sz="16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6198856" y="5316112"/>
            <a:ext cx="198650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Не усвоил материал 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885227149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3940431"/>
              </p:ext>
            </p:extLst>
          </p:nvPr>
        </p:nvGraphicFramePr>
        <p:xfrm>
          <a:off x="827584" y="2060848"/>
          <a:ext cx="7488832" cy="34563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056"/>
                <a:gridCol w="1224136"/>
                <a:gridCol w="1152128"/>
                <a:gridCol w="1368152"/>
                <a:gridCol w="1584176"/>
                <a:gridCol w="1656184"/>
              </a:tblGrid>
              <a:tr h="1029555">
                <a:tc>
                  <a:txBody>
                    <a:bodyPr/>
                    <a:lstStyle/>
                    <a:p>
                      <a:pPr indent="-228600" algn="ctr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100" u="sng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ctr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100" u="sng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Ф.И. обучающегося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ctr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100" u="sng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изделия (поделки)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ctr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100" u="sng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Техника исполнения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ctr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100" u="sng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Соблюдение техники безопасности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ctr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100" u="sng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Правильность выполнения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4472"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400" u="none" strike="noStrike" spc="0">
                          <a:effectLst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400" u="none" strike="noStrike" spc="0">
                          <a:effectLst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400" u="none" strike="noStrike" spc="0">
                          <a:effectLst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400" u="none" strike="noStrike" spc="0">
                          <a:effectLst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400" u="none" strike="noStrike" spc="0">
                          <a:effectLst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400" u="none" strike="noStrike" spc="0">
                          <a:effectLst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4472"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400" u="none" strike="noStrike" spc="0">
                          <a:effectLst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400" u="none" strike="noStrike" spc="0" dirty="0">
                          <a:effectLst/>
                        </a:rPr>
                        <a:t> 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400" u="none" strike="noStrike" spc="0">
                          <a:effectLst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400" u="none" strike="noStrike" spc="0">
                          <a:effectLst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400" u="none" strike="noStrike" spc="0">
                          <a:effectLst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400" u="none" strike="noStrike" spc="0">
                          <a:effectLst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4472"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400" u="none" strike="noStrike" spc="0">
                          <a:effectLst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400" u="none" strike="noStrike" spc="0">
                          <a:effectLst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400" u="none" strike="noStrike" spc="0">
                          <a:effectLst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400" u="none" strike="noStrike" spc="0">
                          <a:effectLst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400" u="none" strike="noStrike" spc="0">
                          <a:effectLst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400" u="none" strike="noStrike" spc="0">
                          <a:effectLst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4472"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400" u="none" strike="noStrike" spc="0">
                          <a:effectLst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400" u="none" strike="noStrike" spc="0">
                          <a:effectLst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400" u="none" strike="noStrike" spc="0">
                          <a:effectLst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400" u="none" strike="noStrike" spc="0">
                          <a:effectLst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400" u="none" strike="noStrike" spc="0">
                          <a:effectLst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400" u="none" strike="noStrike" spc="0">
                          <a:effectLst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4472"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400" u="none" strike="noStrike" spc="0">
                          <a:effectLst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400" u="none" strike="noStrike" spc="0">
                          <a:effectLst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400" u="none" strike="noStrike" spc="0">
                          <a:effectLst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400" u="none" strike="noStrike" spc="0">
                          <a:effectLst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400" u="none" strike="noStrike" spc="0">
                          <a:effectLst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400" u="none" strike="noStrike" spc="0">
                          <a:effectLst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4472"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400" u="none" strike="noStrike" spc="0">
                          <a:effectLst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400" u="none" strike="noStrike" spc="0">
                          <a:effectLst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400" u="none" strike="noStrike" spc="0">
                          <a:effectLst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400" u="none" strike="noStrike" spc="0">
                          <a:effectLst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400" u="none" strike="noStrike" spc="0">
                          <a:effectLst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400" u="none" strike="noStrike" spc="0" dirty="0">
                          <a:effectLst/>
                        </a:rPr>
                        <a:t> 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2016494" y="1124744"/>
            <a:ext cx="5327036" cy="52322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292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292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292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292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292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292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292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292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292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381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92225" algn="l"/>
              </a:tabLst>
            </a:pPr>
            <a:r>
              <a:rPr kumimoji="0" lang="ru-RU" altLang="ru-RU" sz="28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Анализ выполнения изделия</a:t>
            </a:r>
            <a:endParaRPr kumimoji="0" lang="ru-RU" altLang="ru-RU" sz="2800" b="1" i="0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3424232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1444949"/>
              </p:ext>
            </p:extLst>
          </p:nvPr>
        </p:nvGraphicFramePr>
        <p:xfrm>
          <a:off x="1403648" y="1761493"/>
          <a:ext cx="6480720" cy="2880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35896"/>
                <a:gridCol w="3084360"/>
                <a:gridCol w="2160464"/>
              </a:tblGrid>
              <a:tr h="720080">
                <a:tc>
                  <a:txBody>
                    <a:bodyPr/>
                    <a:lstStyle/>
                    <a:p>
                      <a:pPr indent="-228600" algn="ctr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400" u="sng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ctr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400" u="sng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изделия 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ctr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400" u="sng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Самоконтроль 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20080">
                <a:tc>
                  <a:txBody>
                    <a:bodyPr/>
                    <a:lstStyle/>
                    <a:p>
                      <a:pPr indent="-228600" algn="ctr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400" u="none" strike="noStrike" spc="0">
                          <a:effectLst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ctr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400" u="none" strike="noStrike" spc="0">
                          <a:effectLst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ctr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400" u="none" strike="noStrike" spc="0">
                          <a:effectLst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20080">
                <a:tc>
                  <a:txBody>
                    <a:bodyPr/>
                    <a:lstStyle/>
                    <a:p>
                      <a:pPr indent="-228600" algn="ctr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400" u="none" strike="noStrike" spc="0">
                          <a:effectLst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ctr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400" u="none" strike="noStrike" spc="0">
                          <a:effectLst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ctr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400" u="none" strike="noStrike" spc="0">
                          <a:effectLst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20080">
                <a:tc>
                  <a:txBody>
                    <a:bodyPr/>
                    <a:lstStyle/>
                    <a:p>
                      <a:pPr indent="-228600" algn="ctr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400" u="none" strike="noStrike" spc="0">
                          <a:effectLst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ctr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400" u="none" strike="noStrike" spc="0" dirty="0">
                          <a:effectLst/>
                        </a:rPr>
                        <a:t> 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8600" algn="ctr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tabLst>
                          <a:tab pos="1292860" algn="l"/>
                        </a:tabLst>
                      </a:pPr>
                      <a:r>
                        <a:rPr lang="ru-RU" sz="1400" u="none" strike="noStrike" spc="0" dirty="0">
                          <a:effectLst/>
                        </a:rPr>
                        <a:t> 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403648" y="991181"/>
            <a:ext cx="6588224" cy="83099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292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292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292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292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292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292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292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292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292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92225" algn="l"/>
              </a:tabLst>
            </a:pPr>
            <a:r>
              <a:rPr kumimoji="0" lang="ru-RU" altLang="ru-RU" sz="2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Анкета самоконтроля выполненного изделия</a:t>
            </a:r>
            <a:endParaRPr kumimoji="0" lang="ru-RU" altLang="ru-RU" sz="2400" b="1" i="0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92225" algn="l"/>
              </a:tabLst>
            </a:pPr>
            <a:endParaRPr kumimoji="0" lang="ru-RU" altLang="ru-RU" sz="2400" b="1" i="0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</a:endParaRPr>
          </a:p>
        </p:txBody>
      </p:sp>
      <p:pic>
        <p:nvPicPr>
          <p:cNvPr id="6" name="Рисунок 5" descr="https://t4.ftcdn.net/jpg/00/83/57/31/240_F_83573104_GeaOKL0rdd1o63xxPydwPgZ6NyTiRfVX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08" r="2790" b="13238"/>
          <a:stretch/>
        </p:blipFill>
        <p:spPr bwMode="auto">
          <a:xfrm>
            <a:off x="1979712" y="4662638"/>
            <a:ext cx="5081248" cy="12751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1060440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11688"/>
            <a:ext cx="7772400" cy="1470025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Оценивание занятия обучающимися</a:t>
            </a: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9838" t="4200" r="7476" b="4200"/>
          <a:stretch/>
        </p:blipFill>
        <p:spPr>
          <a:xfrm>
            <a:off x="780553" y="2019540"/>
            <a:ext cx="3872625" cy="3024336"/>
          </a:xfrm>
          <a:prstGeom prst="rect">
            <a:avLst/>
          </a:prstGeom>
        </p:spPr>
      </p:pic>
      <p:pic>
        <p:nvPicPr>
          <p:cNvPr id="10242" name="Picture 2" descr="http://clipartix.com/wp-content/uploads/2016/06/Family-tree-clipart-2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7396" y="2030034"/>
            <a:ext cx="3312368" cy="3280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ятно 1 4"/>
          <p:cNvSpPr/>
          <p:nvPr/>
        </p:nvSpPr>
        <p:spPr>
          <a:xfrm>
            <a:off x="823615" y="5229200"/>
            <a:ext cx="747064" cy="713034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ятно 1 7"/>
          <p:cNvSpPr/>
          <p:nvPr/>
        </p:nvSpPr>
        <p:spPr>
          <a:xfrm>
            <a:off x="2090997" y="5258342"/>
            <a:ext cx="747064" cy="713034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ятно 1 8"/>
          <p:cNvSpPr/>
          <p:nvPr/>
        </p:nvSpPr>
        <p:spPr>
          <a:xfrm>
            <a:off x="3358380" y="5258342"/>
            <a:ext cx="682882" cy="653088"/>
          </a:xfrm>
          <a:prstGeom prst="irregularSeal1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46" name="Picture 6" descr="https://arhivurokov.ru/kopilka/up/html/2016/12/02/k_58419c1f7011e/365082_10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537" y="5121815"/>
            <a:ext cx="832445" cy="843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8" name="Picture 8" descr="http://massazhka.com/media/watermarked/b8/b5/b8b5476449abf887caf17cbde0d8b6bf21585a49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6578" y="5121816"/>
            <a:ext cx="896321" cy="871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0" name="Picture 10" descr="https://sc.mogicons.com/share/shy-emoticon-383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77" r="18964"/>
          <a:stretch/>
        </p:blipFill>
        <p:spPr bwMode="auto">
          <a:xfrm>
            <a:off x="6241335" y="5183095"/>
            <a:ext cx="926693" cy="803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86238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836713"/>
            <a:ext cx="8229600" cy="1656184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Анкета самоконтроля освоения программы за учебный год </a:t>
            </a:r>
          </a:p>
          <a:p>
            <a:pPr marL="0" indent="0" algn="ctr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«Кувшин знаний»</a:t>
            </a:r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529747"/>
              </p:ext>
            </p:extLst>
          </p:nvPr>
        </p:nvGraphicFramePr>
        <p:xfrm>
          <a:off x="1475656" y="2571750"/>
          <a:ext cx="6096000" cy="33055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1229112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Получил новые теоретические знания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Получил новые практические знания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Навыки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07641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Рисунок 8" descr="http://www.maam.ru/illustrations/33/medium/item_346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4005064"/>
            <a:ext cx="1192907" cy="16459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 descr="http://www.maam.ru/illustrations/33/medium/item_346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7202" y="4005063"/>
            <a:ext cx="1192907" cy="16459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Рисунок 10" descr="http://www.maam.ru/illustrations/33/medium/item_346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9311" y="4005063"/>
            <a:ext cx="1192907" cy="1645915"/>
          </a:xfrm>
          <a:prstGeom prst="rect">
            <a:avLst/>
          </a:prstGeom>
          <a:noFill/>
          <a:ln>
            <a:noFill/>
          </a:ln>
        </p:spPr>
      </p:pic>
      <p:pic>
        <p:nvPicPr>
          <p:cNvPr id="9219" name="Рисунок 99" descr="http://www.maam.ru/illustrations/33/medium/item_346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69" r="4506" b="11733"/>
          <a:stretch/>
        </p:blipFill>
        <p:spPr bwMode="auto">
          <a:xfrm>
            <a:off x="6163716" y="1351038"/>
            <a:ext cx="864095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291603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836713"/>
            <a:ext cx="8229600" cy="1656184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Анкета самоконтроля освоения программы за учебный год </a:t>
            </a:r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9595630"/>
              </p:ext>
            </p:extLst>
          </p:nvPr>
        </p:nvGraphicFramePr>
        <p:xfrm>
          <a:off x="1606352" y="2208287"/>
          <a:ext cx="6096000" cy="33055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1229112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Получил новые теоретические знания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Получил новые практические знания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Навыки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07641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19220" t="7103" r="16713" b="6406"/>
          <a:stretch/>
        </p:blipFill>
        <p:spPr>
          <a:xfrm>
            <a:off x="1897360" y="3545577"/>
            <a:ext cx="1440160" cy="1944216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2"/>
          <a:srcRect l="19220" t="7103" r="16713" b="6406"/>
          <a:stretch/>
        </p:blipFill>
        <p:spPr>
          <a:xfrm>
            <a:off x="3934272" y="3545577"/>
            <a:ext cx="1440160" cy="1944216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2"/>
          <a:srcRect l="19220" t="7103" r="16713" b="6406"/>
          <a:stretch/>
        </p:blipFill>
        <p:spPr>
          <a:xfrm>
            <a:off x="5971184" y="3545577"/>
            <a:ext cx="1440160" cy="194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753419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4261032"/>
              </p:ext>
            </p:extLst>
          </p:nvPr>
        </p:nvGraphicFramePr>
        <p:xfrm>
          <a:off x="155829" y="764704"/>
          <a:ext cx="8856985" cy="57686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54843"/>
                <a:gridCol w="1675677"/>
                <a:gridCol w="2154843"/>
                <a:gridCol w="1435811"/>
                <a:gridCol w="1435811"/>
              </a:tblGrid>
              <a:tr h="4780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(оцениваемые параметры)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Критерии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Степень выраженности оцениваемого качества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Возможное число баллов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</a:t>
                      </a:r>
                      <a:r>
                        <a:rPr lang="ru-RU" sz="11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Методы       диагностики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00408">
                <a:tc gridSpan="5"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Теоретическая подготовка группы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01628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1.1.Теоретические знания (по основным разделам учебно-тематического плана программ)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Соответствие теоретических знаний ребёнка программным требованиям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Минимальный уровень – ребёнок овладел менее, чем ½ объёма знаний, предусмотренных программой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Наблюдение, тестирование, контрольный опрос и др.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6012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уровень – объём усвоенных знаний составляет более ½. 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Наблюдение, тестирование, контрольный опрос и др.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0020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Максимальный уровень – освоили практически весь объём знаний, предусмотренных программой в конкретный период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Наблюдение, тестирование, контрольный опрос и др.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801628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1.2. Владение специальной терминологией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Осмысленность и правильность использования специальной терминологии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Минимальный уровень – дети, как правило, избегают употреблять специальные термины 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Собеседование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6012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уровень – сочетает специальную терминологию с бытовой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Собеседование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2024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Максимальный уровень – специальные термины употребляет осознанно, в полном соответствии с их содержанием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Собеседование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4644" y="-234280"/>
            <a:ext cx="9119356" cy="1143000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Диагностика  результатов обучения обучающихся по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ДООП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1197993"/>
      </p:ext>
    </p:extLst>
  </p:cSld>
  <p:clrMapOvr>
    <a:masterClrMapping/>
  </p:clrMapOvr>
  <p:transition spd="med">
    <p:pull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2598671"/>
              </p:ext>
            </p:extLst>
          </p:nvPr>
        </p:nvGraphicFramePr>
        <p:xfrm>
          <a:off x="0" y="116632"/>
          <a:ext cx="9036495" cy="66063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38795"/>
                <a:gridCol w="1740960"/>
                <a:gridCol w="2238795"/>
                <a:gridCol w="1325025"/>
                <a:gridCol w="1492920"/>
              </a:tblGrid>
              <a:tr h="223011">
                <a:tc gridSpan="5"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400" dirty="0" smtClean="0">
                          <a:effectLst/>
                        </a:rPr>
                        <a:t>2. Практическая </a:t>
                      </a:r>
                      <a:r>
                        <a:rPr lang="ru-RU" sz="2400" dirty="0">
                          <a:effectLst/>
                        </a:rPr>
                        <a:t>подготовка группы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11" marR="4541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53201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2.1. Практические умения и навыки, предусмотренные программой (по основным разделам учебно-тематического плана программы)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11" marR="45411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Соответствие практических умений и навыков программным требованиям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11" marR="454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Минимальный уровень – дети овладели менее, чем ½ предусмотренных умений и навыков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11" marR="454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11" marR="45411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Контрольное задание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11" marR="45411" marT="0" marB="0"/>
                </a:tc>
              </a:tr>
              <a:tr h="6398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Средний уровень – объём усвоенных умений и навыков составляет более ½. 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11" marR="454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11" marR="4541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798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Максимальный уровень – овладели практически всеми умениями и навыками, предусмотренными программой в конкретный период.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11" marR="454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11" marR="4541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53201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2.2. Интерес к занятиям в детском объединении </a:t>
                      </a:r>
                      <a:endParaRPr lang="ru-RU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11" marR="45411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Отсутствие затруднений в использовании специального оборудования и оснащения </a:t>
                      </a:r>
                      <a:endParaRPr lang="ru-RU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11" marR="454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Минимальный уровень умений – ребёнок испытывает серьёзные затруднения при работе с оборудованием. 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11" marR="454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11" marR="45411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Контрольное задание  </a:t>
                      </a:r>
                      <a:endParaRPr lang="ru-RU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11" marR="45411" marT="0" marB="0"/>
                </a:tc>
              </a:tr>
              <a:tr h="6398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Средний уровень – работает с оборудованием с помощью педагога. 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11" marR="454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11" marR="4541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532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Максимальный уровень – работает с оборудованием самостоятельно, не испытывает особых затруднений.  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11" marR="454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11" marR="4541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66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2.3. Творческие навыки 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11" marR="454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Креативность в выполнении практических заданий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11" marR="454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Начальный (элементарный) уровень развития креативности – ребёнок в состоянии выполнять лишь простейшие практические задания педагога 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11" marR="454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11" marR="454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Контрольное задание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11" marR="4541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7134735"/>
      </p:ext>
    </p:extLst>
  </p:cSld>
  <p:clrMapOvr>
    <a:masterClrMapping/>
  </p:clrMapOvr>
  <p:transition spd="med">
    <p:pull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7721123"/>
              </p:ext>
            </p:extLst>
          </p:nvPr>
        </p:nvGraphicFramePr>
        <p:xfrm>
          <a:off x="107504" y="404664"/>
          <a:ext cx="8964486" cy="60239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20953"/>
                <a:gridCol w="1727089"/>
                <a:gridCol w="2220953"/>
                <a:gridCol w="1314469"/>
                <a:gridCol w="1481022"/>
              </a:tblGrid>
              <a:tr h="83321">
                <a:tc gridSpan="5"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3.Общеучебные 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умения и навыки группы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206" marR="1720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6700">
                <a:tc gridSpan="5">
                  <a:txBody>
                    <a:bodyPr/>
                    <a:lstStyle/>
                    <a:p>
                      <a:pPr marL="457200" lvl="1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 Учебно-интеллектуальные 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умения: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206" marR="1720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3254">
                <a:tc rowSpan="3">
                  <a:txBody>
                    <a:bodyPr/>
                    <a:lstStyle/>
                    <a:p>
                      <a:pPr marL="914400" lvl="2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3.1.1. Умение 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подбирать и анализировать специальную литературу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206" marR="17206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Самостоятельность в выборе и анализе литературы 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206" marR="17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Минимальный уровень умений – ребёнок испытывает серьёзные затруднения при работе со специальной литературой, нуждается в постоянной помощи и контроле педагога. 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206" marR="17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206" marR="17206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Анализ исследовательской работы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206" marR="17206" marT="0" marB="0"/>
                </a:tc>
              </a:tr>
              <a:tr h="3332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уровень – работает со специальной литературой с помощью педагога или родителей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206" marR="17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206" marR="17206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66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Максимальный уровень – работает со специальной литературой самостоятельно, не испытывает особых трудностей. 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206" marR="17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206" marR="17206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3254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3.1.2. Умение пользоваться компьютерными источниками информации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206" marR="17206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Самостоятельность в пользовании компьютерными источниками информации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206" marR="17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Минимальный уровень умений – ребёнок испытывает серьёзные затруднения при работе с компьютерными источниками информации, нуждается в постоянной помощи и контроле педагога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206" marR="17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206" marR="17206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Анализ исследовательской работы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206" marR="17206" marT="0" marB="0"/>
                </a:tc>
              </a:tr>
              <a:tr h="3332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уровень – работает с 5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компьютерными источниками информации с помощью педагога или родителей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206" marR="17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206" marR="17206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66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Максимальный уровень – работает с компьютерными источниками информации самостоятельно, не испытывает особых трудностей.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206" marR="17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206" marR="17206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3254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3.1.3. Умение осуществлять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учебно-исследовательскую 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работу (писать рефераты, проводить самостоятельные учебные исследования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206" marR="17206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206" marR="17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Минимальный уровень умений – ребёнок испытывает серьёзные затруднения при проведении исследовательской работы, нуждается в постоянной помощи и контроле педагога 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206" marR="17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206" marR="17206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Анализ исследовательской работы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206" marR="17206" marT="0" marB="0"/>
                </a:tc>
              </a:tr>
              <a:tr h="3332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Средний уровень – занимается исследовательской работой с помощью педагога или родителей. 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206" marR="17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5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206" marR="17206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66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Максимальный уровень – осуществляет исследовательскую работу самостоятельно, не испытывает особых трудностей.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206" marR="17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10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206" marR="17206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8231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206" marR="1720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936335"/>
      </p:ext>
    </p:extLst>
  </p:cSld>
  <p:clrMapOvr>
    <a:masterClrMapping/>
  </p:clrMapOvr>
  <p:transition spd="med">
    <p:pull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3502368"/>
              </p:ext>
            </p:extLst>
          </p:nvPr>
        </p:nvGraphicFramePr>
        <p:xfrm>
          <a:off x="179512" y="332655"/>
          <a:ext cx="8784976" cy="6120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4932"/>
                <a:gridCol w="1944932"/>
                <a:gridCol w="1799076"/>
                <a:gridCol w="1296960"/>
                <a:gridCol w="1799076"/>
              </a:tblGrid>
              <a:tr h="393948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3.2. Учебно-коммуникативные умения: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97" marR="5859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87894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3.2.1. Умение слушать и слышать педагога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Минимальный уровень умений 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97" marR="585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97" marR="58597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Наблюдение 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97" marR="58597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Адекватность восприятия информации, идущей от педагога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39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уровень 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97" marR="585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97" marR="58597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39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Максимальный уровень 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97" marR="585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97" marR="58597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87894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3.2.2. Умение выступать перед аудиторией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Минимальный уровень умений 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97" marR="585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97" marR="58597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Наблюдение 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97" marR="58597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Свобода владения и подачи обучающимся подготовленной информации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644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уровень 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97" marR="585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97" marR="58597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44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Максимальный уровень 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97" marR="585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97" marR="58597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87894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3.2.3. Умение вести полемику, участвовать в дискуссии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Минимальный уровень умений 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97" marR="585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97" marR="58597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Наблюдение 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97" marR="58597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Самостоятельность в построении дискуссионного выступления, логика в построении доказательств.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764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уровень 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97" marR="585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97" marR="58597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054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Максимальный уровень 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97" marR="585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97" marR="58597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64437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97" marR="5859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4122131"/>
      </p:ext>
    </p:extLst>
  </p:cSld>
  <p:clrMapOvr>
    <a:masterClrMapping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052736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algn="just">
              <a:buFontTx/>
              <a:buNone/>
            </a:pPr>
            <a:r>
              <a:rPr lang="ru-RU" sz="4000" dirty="0" smtClean="0">
                <a:latin typeface="Times New Roman"/>
                <a:ea typeface="Times New Roman"/>
                <a:cs typeface="Calibri"/>
              </a:rPr>
              <a:t>          В </a:t>
            </a:r>
            <a:r>
              <a:rPr lang="ru-RU" sz="4000" dirty="0">
                <a:latin typeface="Times New Roman"/>
                <a:ea typeface="Times New Roman"/>
                <a:cs typeface="Calibri"/>
              </a:rPr>
              <a:t>учреждениях дополнительного образования выделяют две основные группы диагностических методик, используемых для оценивания деятельности обучающихся – </a:t>
            </a:r>
            <a:r>
              <a:rPr lang="ru-RU" sz="4000" b="1" i="1" dirty="0">
                <a:latin typeface="Times New Roman"/>
                <a:ea typeface="Times New Roman"/>
                <a:cs typeface="Calibri"/>
              </a:rPr>
              <a:t>количественные методы</a:t>
            </a:r>
            <a:r>
              <a:rPr lang="ru-RU" sz="4000" dirty="0">
                <a:latin typeface="Times New Roman"/>
                <a:ea typeface="Times New Roman"/>
                <a:cs typeface="Calibri"/>
              </a:rPr>
              <a:t> и </a:t>
            </a:r>
            <a:r>
              <a:rPr lang="ru-RU" sz="4000" b="1" i="1" dirty="0">
                <a:latin typeface="Times New Roman"/>
                <a:ea typeface="Times New Roman"/>
                <a:cs typeface="Calibri"/>
              </a:rPr>
              <a:t>методы экспертной оценки</a:t>
            </a:r>
            <a:r>
              <a:rPr lang="ru-RU" sz="4000" dirty="0">
                <a:latin typeface="Times New Roman"/>
                <a:ea typeface="Times New Roman"/>
                <a:cs typeface="Calibri"/>
              </a:rPr>
              <a:t>, где оценивание опирается на заранее разработанную и предъявляемую ребенку систему критериев.</a:t>
            </a:r>
            <a:endParaRPr lang="ru-RU" altLang="ru-RU" sz="4000" b="1" dirty="0">
              <a:solidFill>
                <a:srgbClr val="C00000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242444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4986553"/>
              </p:ext>
            </p:extLst>
          </p:nvPr>
        </p:nvGraphicFramePr>
        <p:xfrm>
          <a:off x="251520" y="116632"/>
          <a:ext cx="8784976" cy="61786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76481"/>
                <a:gridCol w="1692503"/>
                <a:gridCol w="2176481"/>
                <a:gridCol w="1288144"/>
                <a:gridCol w="1451367"/>
              </a:tblGrid>
              <a:tr h="513737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 Учебно-организационные умения и навыки: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97" marR="5859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0047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3.3.1. Умение организовать своё рабочее (учебное) место 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97" marR="58597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Способность самостоятельно готовить своё рабочее место к деятельности и убирать его за собой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97" marR="585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Минимальный уровень умений 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97" marR="585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97" marR="58597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Наблюдение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97" marR="58597" marT="0" marB="0"/>
                </a:tc>
              </a:tr>
              <a:tr h="6376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уровень 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97" marR="585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97" marR="58597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011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Максимальный уровень 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97" marR="585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97" marR="58597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0047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3.3.2. Навыки соблюдения в процессе деятельности правил безопасности 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97" marR="58597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Соответствие реальных навыков соблюдения правил безопасности программным требованиям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97" marR="585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Минимальный уровень умений 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97" marR="585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97" marR="58597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Наблюдение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97" marR="58597" marT="0" marB="0"/>
                </a:tc>
              </a:tr>
              <a:tr h="6376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уровень 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97" marR="585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97" marR="58597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011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Максимальный уровень 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97" marR="585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97" marR="58597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072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3.3.3. Умение аккуратно выполнять работу 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97" marR="585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Аккуратность и ответственность в работе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97" marR="585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Минимальный уровень умений 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97" marR="585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97" marR="585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Наблюдение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97" marR="5859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5956317"/>
      </p:ext>
    </p:extLst>
  </p:cSld>
  <p:clrMapOvr>
    <a:masterClrMapping/>
  </p:clrMapOvr>
  <p:transition spd="med">
    <p:pull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564904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603624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764704"/>
            <a:ext cx="8209161" cy="6653213"/>
          </a:xfrm>
        </p:spPr>
        <p:txBody>
          <a:bodyPr/>
          <a:lstStyle/>
          <a:p>
            <a:pPr marL="0" indent="0" algn="ctr">
              <a:lnSpc>
                <a:spcPct val="115000"/>
              </a:lnSpc>
              <a:spcAft>
                <a:spcPts val="0"/>
              </a:spcAft>
              <a:buFontTx/>
              <a:buNone/>
              <a:defRPr/>
            </a:pPr>
            <a:r>
              <a:rPr lang="ru-RU" b="1" dirty="0">
                <a:latin typeface="Times New Roman"/>
                <a:ea typeface="Times New Roman"/>
                <a:cs typeface="Calibri"/>
              </a:rPr>
              <a:t>	</a:t>
            </a:r>
            <a:r>
              <a:rPr lang="ru-RU" sz="2800" b="1" dirty="0" smtClean="0">
                <a:latin typeface="Times New Roman"/>
                <a:ea typeface="Times New Roman"/>
              </a:rPr>
              <a:t>Личностные достижения обучающихся.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FontTx/>
              <a:buNone/>
              <a:defRPr/>
            </a:pP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Диагностика личностных достижений обучающихся – наиболее трудный аспект оценивания. 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FontTx/>
              <a:buNone/>
              <a:defRPr/>
            </a:pPr>
            <a:r>
              <a:rPr lang="ru-RU" sz="2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	Критериями данного параметра могут стать: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defRPr/>
            </a:pPr>
            <a:r>
              <a:rPr lang="ru-RU" sz="2400" b="1" i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Направленность динамики личностных изменений</a:t>
            </a:r>
            <a:r>
              <a:rPr lang="ru-RU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.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defRPr/>
            </a:pPr>
            <a:r>
              <a:rPr lang="ru-RU" sz="2400" b="1" i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Нравственное развитие обучающихся (ориентация на нравственные ценности).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defRPr/>
            </a:pPr>
            <a:r>
              <a:rPr lang="ru-RU" sz="2400" b="1" i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Творческая активность и самостоятельность обучающихся</a:t>
            </a:r>
            <a:r>
              <a:rPr lang="ru-RU" sz="2400" i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  <a:endParaRPr lang="ru-RU" sz="24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defRPr/>
            </a:pPr>
            <a:endParaRPr lang="ru-RU" sz="2800" dirty="0"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45481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ъект 2"/>
          <p:cNvSpPr>
            <a:spLocks noGrp="1"/>
          </p:cNvSpPr>
          <p:nvPr>
            <p:ph idx="1"/>
          </p:nvPr>
        </p:nvSpPr>
        <p:spPr>
          <a:xfrm>
            <a:off x="611560" y="620688"/>
            <a:ext cx="7921129" cy="6653213"/>
          </a:xfrm>
        </p:spPr>
        <p:txBody>
          <a:bodyPr/>
          <a:lstStyle/>
          <a:p>
            <a:pPr marL="0" indent="0" algn="ctr">
              <a:lnSpc>
                <a:spcPct val="115000"/>
              </a:lnSpc>
              <a:buFontTx/>
              <a:buNone/>
            </a:pPr>
            <a:r>
              <a:rPr lang="ru-RU" alt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	</a:t>
            </a:r>
            <a:r>
              <a:rPr lang="ru-RU" alt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Освоение обучающимися содержания ДООП</a:t>
            </a:r>
            <a:endParaRPr lang="ru-RU" altLang="ru-RU" sz="2400" dirty="0" smtClean="0">
              <a:latin typeface="Times New Roman" panose="02020603050405020304" pitchFamily="18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15000"/>
              </a:lnSpc>
              <a:buFontTx/>
              <a:buNone/>
            </a:pPr>
            <a:r>
              <a:rPr lang="ru-RU" alt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	</a:t>
            </a:r>
            <a:r>
              <a:rPr lang="ru-RU" altLang="ru-RU" sz="20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Критерии: </a:t>
            </a:r>
            <a:r>
              <a:rPr lang="ru-RU" alt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глубина и широта знаний, грамотность (соответствие существующим нормативам, правилам, технологиям), уровень компетенций, разнообразие умений и навыков в практических действиях.</a:t>
            </a:r>
            <a:endParaRPr lang="ru-RU" altLang="ru-RU" sz="2000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buFontTx/>
              <a:buNone/>
            </a:pPr>
            <a:r>
              <a:rPr lang="ru-RU" alt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	Оценить уровень усвоения содержания образовательной программы можно по следующим показателям: </a:t>
            </a:r>
          </a:p>
          <a:p>
            <a:pPr marL="0" indent="0"/>
            <a:r>
              <a:rPr lang="ru-RU" alt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степень усвоения содержания; </a:t>
            </a:r>
          </a:p>
          <a:p>
            <a:pPr marL="0" indent="0"/>
            <a:r>
              <a:rPr lang="ru-RU" alt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степень применения знаний на практике; </a:t>
            </a:r>
          </a:p>
          <a:p>
            <a:pPr marL="0" indent="0"/>
            <a:r>
              <a:rPr lang="ru-RU" alt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умение анализировать; </a:t>
            </a:r>
          </a:p>
          <a:p>
            <a:pPr marL="0" indent="0"/>
            <a:r>
              <a:rPr lang="ru-RU" alt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характер участия в образовательном процессе; </a:t>
            </a:r>
          </a:p>
          <a:p>
            <a:pPr marL="0" indent="0"/>
            <a:r>
              <a:rPr lang="ru-RU" alt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качество детских творческих «продуктов»; </a:t>
            </a:r>
          </a:p>
          <a:p>
            <a:pPr marL="0" indent="0"/>
            <a:r>
              <a:rPr lang="ru-RU" alt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стабильность практических достижений обучающихся.</a:t>
            </a:r>
          </a:p>
          <a:p>
            <a:pPr marL="0" indent="0">
              <a:buFontTx/>
              <a:buNone/>
            </a:pPr>
            <a:endParaRPr lang="ru-RU" altLang="ru-RU" dirty="0" smtClean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60250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143000"/>
          </a:xfrm>
        </p:spPr>
        <p:txBody>
          <a:bodyPr>
            <a:normAutofit/>
          </a:bodyPr>
          <a:lstStyle/>
          <a:p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dirty="0" smtClean="0">
              <a:solidFill>
                <a:srgbClr val="002060"/>
              </a:solidFill>
            </a:endParaRPr>
          </a:p>
        </p:txBody>
      </p:sp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779827" y="2523117"/>
            <a:ext cx="2736304" cy="1308458"/>
          </a:xfrm>
          <a:prstGeom prst="round2Diag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  <a:defRPr/>
            </a:pPr>
            <a:r>
              <a:rPr lang="ru-RU" sz="2400" dirty="0">
                <a:latin typeface="Times New Roman"/>
                <a:ea typeface="Times New Roman"/>
                <a:cs typeface="Calibri"/>
              </a:rPr>
              <a:t>дневник педагогических </a:t>
            </a:r>
            <a:r>
              <a:rPr lang="ru-RU" sz="2400" dirty="0" smtClean="0">
                <a:latin typeface="Times New Roman"/>
                <a:ea typeface="Times New Roman"/>
                <a:cs typeface="Calibri"/>
              </a:rPr>
              <a:t>наблюдений</a:t>
            </a:r>
            <a:endParaRPr lang="ru-RU" sz="2400" dirty="0">
              <a:latin typeface="Times New Roman"/>
              <a:ea typeface="Times New Roman"/>
              <a:cs typeface="Calibri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5574612" y="2620210"/>
            <a:ext cx="2808312" cy="1152128"/>
          </a:xfrm>
          <a:prstGeom prst="round2Diag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Times New Roman"/>
                <a:ea typeface="Times New Roman"/>
                <a:cs typeface="Calibri"/>
              </a:rPr>
              <a:t>папки развития</a:t>
            </a:r>
            <a:endParaRPr lang="ru-RU" sz="2800" dirty="0"/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1475656" y="4221088"/>
            <a:ext cx="2808312" cy="1368152"/>
          </a:xfrm>
          <a:prstGeom prst="round2DiagRect">
            <a:avLst/>
          </a:prstGeom>
          <a:solidFill>
            <a:srgbClr val="0070C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/>
                <a:ea typeface="Times New Roman"/>
                <a:cs typeface="Calibri"/>
              </a:rPr>
              <a:t>диагностические карты</a:t>
            </a:r>
            <a:endParaRPr lang="ru-RU" sz="2400" dirty="0"/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4959971" y="4185084"/>
            <a:ext cx="2700300" cy="1440160"/>
          </a:xfrm>
          <a:prstGeom prst="round2Diag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/>
                <a:ea typeface="Times New Roman"/>
                <a:cs typeface="Calibri"/>
              </a:rPr>
              <a:t>зачетные и личные учебные книжки и </a:t>
            </a:r>
            <a:r>
              <a:rPr lang="ru-RU" sz="2400" dirty="0" err="1">
                <a:latin typeface="Times New Roman"/>
                <a:ea typeface="Times New Roman"/>
                <a:cs typeface="Calibri"/>
              </a:rPr>
              <a:t>т.д</a:t>
            </a:r>
            <a:endParaRPr lang="ru-RU" sz="2400" dirty="0"/>
          </a:p>
        </p:txBody>
      </p:sp>
      <p:sp>
        <p:nvSpPr>
          <p:cNvPr id="4" name="Стрелка вниз 3"/>
          <p:cNvSpPr/>
          <p:nvPr/>
        </p:nvSpPr>
        <p:spPr>
          <a:xfrm rot="19777883">
            <a:off x="6681815" y="2075731"/>
            <a:ext cx="153332" cy="5689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 rot="1928212">
            <a:off x="2209457" y="2133651"/>
            <a:ext cx="126513" cy="3853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 rot="634241">
            <a:off x="3720362" y="2153573"/>
            <a:ext cx="235400" cy="20854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 rot="20589668">
            <a:off x="5023021" y="2108765"/>
            <a:ext cx="251726" cy="20864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971600" y="907307"/>
            <a:ext cx="7344816" cy="11686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/>
              <a:t>Формы оценивания достижений </a:t>
            </a:r>
            <a:r>
              <a:rPr lang="ru-RU" sz="3200" dirty="0" smtClean="0"/>
              <a:t>обучающихся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96343071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>
          <a:xfrm>
            <a:off x="457198" y="404664"/>
            <a:ext cx="8229600" cy="1143000"/>
          </a:xfrm>
        </p:spPr>
        <p:txBody>
          <a:bodyPr/>
          <a:lstStyle/>
          <a:p>
            <a:r>
              <a:rPr lang="ru-RU" alt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Портфолио личностных достижений обучающихся</a:t>
            </a:r>
            <a:endParaRPr lang="ru-RU" altLang="ru-RU" dirty="0" smtClean="0">
              <a:ea typeface="Times New Roman" panose="02020603050405020304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19"/>
          <a:stretch/>
        </p:blipFill>
        <p:spPr>
          <a:xfrm>
            <a:off x="1331638" y="1412776"/>
            <a:ext cx="6480720" cy="4407009"/>
          </a:xfrm>
        </p:spPr>
      </p:pic>
    </p:spTree>
    <p:extLst>
      <p:ext uri="{BB962C8B-B14F-4D97-AF65-F5344CB8AC3E}">
        <p14:creationId xmlns:p14="http://schemas.microsoft.com/office/powerpoint/2010/main" val="230566786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ценочные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оценки качества освоения ДООП: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оценочные листы;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анкета самоконтроля выполненного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изделия;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анкета самоконтроля освоения программы за учебный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анализ выполненных изделий.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170797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052736"/>
            <a:ext cx="7704856" cy="3808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2700" indent="-228600" algn="ctr">
              <a:lnSpc>
                <a:spcPct val="150000"/>
              </a:lnSpc>
              <a:spcBef>
                <a:spcPts val="1500"/>
              </a:spcBef>
              <a:spcAft>
                <a:spcPts val="0"/>
              </a:spcAft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Критерии оценивания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изделия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2700" lvl="0" indent="-342900" algn="just">
              <a:lnSpc>
                <a:spcPct val="150000"/>
              </a:lnSpc>
              <a:spcBef>
                <a:spcPts val="15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Выполнено правильно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изделие (поделка) выполнена с соблюдением техники безопасности, согласно технологической карте, аккуратно.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2700" lvl="0" indent="-342900" algn="just">
              <a:lnSpc>
                <a:spcPct val="150000"/>
              </a:lnSpc>
              <a:spcBef>
                <a:spcPts val="15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Выполнено с нарушением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изделие выполнено с нарушением техники безопасности, согласно технологической карте, не аккуратно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2700" lvl="0" indent="-342900" algn="just">
              <a:lnSpc>
                <a:spcPct val="150000"/>
              </a:lnSpc>
              <a:spcBef>
                <a:spcPts val="15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Выполнено неправильно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изделие выполнено не аккуратно, не правильно соединены детали. 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879097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980728"/>
            <a:ext cx="7394323" cy="5516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2700" indent="-228600" algn="ctr">
              <a:lnSpc>
                <a:spcPct val="150000"/>
              </a:lnSpc>
              <a:spcBef>
                <a:spcPts val="1500"/>
              </a:spcBef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Критерии уровня освоения программы:</a:t>
            </a:r>
          </a:p>
          <a:p>
            <a:pPr marR="12700" indent="-228600" algn="just">
              <a:lnSpc>
                <a:spcPct val="150000"/>
              </a:lnSpc>
              <a:spcBef>
                <a:spcPts val="1500"/>
              </a:spcBef>
              <a:spcAft>
                <a:spcPts val="0"/>
              </a:spcAft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Достаточный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 не принимает участие в конкурсах, не выполняет изделие качественно и аккуратно, нарушает технику безопасности;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12700" indent="-228600" algn="just">
              <a:lnSpc>
                <a:spcPct val="150000"/>
              </a:lnSpc>
              <a:spcBef>
                <a:spcPts val="1500"/>
              </a:spcBef>
              <a:spcAft>
                <a:spcPts val="0"/>
              </a:spcAft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Средний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не активно принимает участие в конкурсах, с затруднением выполняет изделие по технологической последовательности, нарушает эпизодически технику безопасности;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12700" indent="-228600" algn="just">
              <a:lnSpc>
                <a:spcPct val="150000"/>
              </a:lnSpc>
              <a:spcBef>
                <a:spcPts val="1500"/>
              </a:spcBef>
              <a:spcAft>
                <a:spcPts val="0"/>
              </a:spcAft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Высокий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активно принимает участие в конкурсах, имеет результаты, самостоятельно выполняет изделие по технологической последовательности, владеет видами декоративно-прикладного творчества, владеет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терминологией.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160462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1026</Words>
  <Application>Microsoft Office PowerPoint</Application>
  <PresentationFormat>Экран (4:3)</PresentationFormat>
  <Paragraphs>388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8" baseType="lpstr">
      <vt:lpstr>Arial</vt:lpstr>
      <vt:lpstr>Calibri</vt:lpstr>
      <vt:lpstr>Courier New</vt:lpstr>
      <vt:lpstr>Monotype Corsiva</vt:lpstr>
      <vt:lpstr>Symbol</vt:lpstr>
      <vt:lpstr>Times New Roman</vt:lpstr>
      <vt:lpstr>Тема Office</vt:lpstr>
      <vt:lpstr>Аргучинская  о. а. педагог дополнительного образования МАОУ до «ЦоиПО»</vt:lpstr>
      <vt:lpstr>Презентация PowerPoint</vt:lpstr>
      <vt:lpstr>Презентация PowerPoint</vt:lpstr>
      <vt:lpstr>Презентация PowerPoint</vt:lpstr>
      <vt:lpstr> </vt:lpstr>
      <vt:lpstr>Портфолио личностных достижений обучающихся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Оценивание занятия обучающимися</vt:lpstr>
      <vt:lpstr>Презентация PowerPoint</vt:lpstr>
      <vt:lpstr>Презентация PowerPoint</vt:lpstr>
      <vt:lpstr>Диагностика  результатов обучения обучающихся по ДООП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Катенок</dc:creator>
  <cp:lastModifiedBy>RePack by Diakov</cp:lastModifiedBy>
  <cp:revision>31</cp:revision>
  <dcterms:created xsi:type="dcterms:W3CDTF">2013-01-28T19:28:30Z</dcterms:created>
  <dcterms:modified xsi:type="dcterms:W3CDTF">2018-11-04T12:26:57Z</dcterms:modified>
</cp:coreProperties>
</file>